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notesMasterIdLst>
    <p:notesMasterId r:id="rId16"/>
  </p:notesMasterIdLst>
  <p:sldIdLst>
    <p:sldId id="351" r:id="rId2"/>
    <p:sldId id="429" r:id="rId3"/>
    <p:sldId id="383" r:id="rId4"/>
    <p:sldId id="423" r:id="rId5"/>
    <p:sldId id="430" r:id="rId6"/>
    <p:sldId id="424" r:id="rId7"/>
    <p:sldId id="386" r:id="rId8"/>
    <p:sldId id="414" r:id="rId9"/>
    <p:sldId id="422" r:id="rId10"/>
    <p:sldId id="416" r:id="rId11"/>
    <p:sldId id="426" r:id="rId12"/>
    <p:sldId id="421" r:id="rId13"/>
    <p:sldId id="427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chger, Jamin" initials="SJ" lastIdx="1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A0E"/>
    <a:srgbClr val="142608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B878B-47F1-4F73-ACAF-3C1FB659FDAE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49BED-67A9-411C-9600-1C38F5FE8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9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4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8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9467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35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995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37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67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4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05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2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4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6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7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6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2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9F5A8-2BAA-4D8F-AB0A-21CBA572D416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74CCA14-3024-48BE-B14D-21CCE518C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2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81"/>
          <a:stretch/>
        </p:blipFill>
        <p:spPr>
          <a:xfrm>
            <a:off x="0" y="-301417"/>
            <a:ext cx="12192000" cy="7178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404534"/>
            <a:ext cx="6717152" cy="1795992"/>
          </a:xfrm>
        </p:spPr>
        <p:txBody>
          <a:bodyPr>
            <a:noAutofit/>
          </a:bodyPr>
          <a:lstStyle/>
          <a:p>
            <a:pPr algn="ctr"/>
            <a:r>
              <a:rPr lang="en-US" sz="6000" dirty="0" smtClean="0">
                <a:solidFill>
                  <a:srgbClr val="FFC000"/>
                </a:solidFill>
              </a:rPr>
              <a:t>QTL Mapping</a:t>
            </a:r>
            <a:r>
              <a:rPr lang="en-US" sz="4400" dirty="0" smtClean="0">
                <a:solidFill>
                  <a:srgbClr val="FFC000"/>
                </a:solidFill>
              </a:rPr>
              <a:t/>
            </a:r>
            <a:br>
              <a:rPr lang="en-US" sz="4400" dirty="0" smtClean="0">
                <a:solidFill>
                  <a:srgbClr val="FFC000"/>
                </a:solidFill>
              </a:rPr>
            </a:br>
            <a:r>
              <a:rPr lang="en-US" sz="2800" b="1" dirty="0" smtClean="0">
                <a:solidFill>
                  <a:srgbClr val="FFC000"/>
                </a:solidFill>
              </a:rPr>
              <a:t>by </a:t>
            </a:r>
            <a:br>
              <a:rPr lang="en-US" sz="2800" b="1" dirty="0" smtClean="0">
                <a:solidFill>
                  <a:srgbClr val="FFC000"/>
                </a:solidFill>
              </a:rPr>
            </a:br>
            <a:r>
              <a:rPr lang="en-US" sz="2800" b="1" dirty="0" smtClean="0">
                <a:solidFill>
                  <a:srgbClr val="FFC000"/>
                </a:solidFill>
              </a:rPr>
              <a:t>Jamin </a:t>
            </a:r>
            <a:r>
              <a:rPr lang="en-US" sz="2800" b="1" dirty="0" err="1" smtClean="0">
                <a:solidFill>
                  <a:srgbClr val="FFC000"/>
                </a:solidFill>
              </a:rPr>
              <a:t>Smitchger</a:t>
            </a:r>
            <a:r>
              <a:rPr lang="en-US" sz="2800" b="1" dirty="0" smtClean="0">
                <a:solidFill>
                  <a:srgbClr val="FFC000"/>
                </a:solidFill>
              </a:rPr>
              <a:t> (Mendel the 3</a:t>
            </a:r>
            <a:r>
              <a:rPr lang="en-US" sz="2800" b="1" baseline="30000" dirty="0" smtClean="0">
                <a:solidFill>
                  <a:srgbClr val="FFC000"/>
                </a:solidFill>
              </a:rPr>
              <a:t>rd</a:t>
            </a:r>
            <a:r>
              <a:rPr lang="en-US" sz="2800" b="1" dirty="0" smtClean="0">
                <a:solidFill>
                  <a:srgbClr val="FFC000"/>
                </a:solidFill>
              </a:rPr>
              <a:t>)</a:t>
            </a:r>
            <a:endParaRPr lang="en-US" sz="2800" b="1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458" y="-110837"/>
            <a:ext cx="1836884" cy="12865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152" y="1457325"/>
            <a:ext cx="5398648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0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1"/>
            <a:ext cx="12191999" cy="6273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9" y="23151"/>
            <a:ext cx="11958452" cy="13208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Part </a:t>
            </a:r>
            <a:r>
              <a:rPr lang="en-US" sz="2000" dirty="0">
                <a:solidFill>
                  <a:schemeClr val="tx1"/>
                </a:solidFill>
              </a:rPr>
              <a:t>1: The phenotypic data needs to be analyzed to see whether there is a correlation between different traits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rgbClr val="364A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1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09" y="133350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The phenotypic data needs to be paired to the genotypic data in order to discover genes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134" y="2246314"/>
            <a:ext cx="8596668" cy="3880773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Lets use an example dataset in map </a:t>
            </a:r>
            <a:r>
              <a:rPr lang="en-US" sz="2800" dirty="0" err="1">
                <a:solidFill>
                  <a:schemeClr val="bg1"/>
                </a:solidFill>
              </a:rPr>
              <a:t>disto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2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3128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397" y="3128399"/>
            <a:ext cx="9797208" cy="37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6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en-US" dirty="0" smtClean="0"/>
              <a:t>What I need help with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55739"/>
            <a:ext cx="8596668" cy="388077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Finding out what experimental error rate I am willing to accept.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Making a better correlation matrix with r2 values rather than r values.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General analysis of the data and help with QTL mapping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Challenges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 have not yet collected all my data. I really need another month.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Organizing all the data is going to be a big process. There is a lot of it.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 am still unsure what I need to do in regards to statistics.</a:t>
            </a:r>
          </a:p>
        </p:txBody>
      </p:sp>
    </p:spTree>
    <p:extLst>
      <p:ext uri="{BB962C8B-B14F-4D97-AF65-F5344CB8AC3E}">
        <p14:creationId xmlns:p14="http://schemas.microsoft.com/office/powerpoint/2010/main" val="166297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595" y="312235"/>
            <a:ext cx="9613147" cy="5976024"/>
          </a:xfrm>
        </p:spPr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FFC000"/>
                </a:solidFill>
              </a:rPr>
              <a:t>What is my Research Focus in Pea?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Getting an education is not nearly as important as what you do with your education.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Lodging of </a:t>
            </a:r>
            <a:r>
              <a:rPr lang="en-US" sz="2000" dirty="0" err="1" smtClean="0">
                <a:solidFill>
                  <a:schemeClr val="bg1"/>
                </a:solidFill>
              </a:rPr>
              <a:t>afila</a:t>
            </a:r>
            <a:r>
              <a:rPr lang="en-US" sz="2000" dirty="0" smtClean="0">
                <a:solidFill>
                  <a:schemeClr val="bg1"/>
                </a:solidFill>
              </a:rPr>
              <a:t> varieties is 31.2875% and 44.3127% for non-</a:t>
            </a:r>
            <a:r>
              <a:rPr lang="en-US" sz="2000" dirty="0" err="1" smtClean="0">
                <a:solidFill>
                  <a:schemeClr val="bg1"/>
                </a:solidFill>
              </a:rPr>
              <a:t>Afila</a:t>
            </a:r>
            <a:r>
              <a:rPr lang="en-US" sz="2000" dirty="0" smtClean="0">
                <a:solidFill>
                  <a:schemeClr val="bg1"/>
                </a:solidFill>
              </a:rPr>
              <a:t> varieties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Lodging of </a:t>
            </a:r>
            <a:r>
              <a:rPr lang="en-US" sz="2000" dirty="0" err="1" smtClean="0">
                <a:solidFill>
                  <a:schemeClr val="bg1"/>
                </a:solidFill>
              </a:rPr>
              <a:t>dwf</a:t>
            </a:r>
            <a:r>
              <a:rPr lang="en-US" sz="2000" dirty="0" smtClean="0">
                <a:solidFill>
                  <a:schemeClr val="bg1"/>
                </a:solidFill>
              </a:rPr>
              <a:t> varieties is 26.6588 and lodging of tall varieties is 45.9408%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We come in peas</a:t>
            </a:r>
            <a:endParaRPr lang="en-US" sz="2000" dirty="0">
              <a:solidFill>
                <a:srgbClr val="FFFF00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Pea research is really “pulsing” right now. Pea genome will be sequenced within 2 years. Saskatchewan has half of a building dedicated to legume research. Peas are a .5 billion dollar industry in the US and Canada.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Sometimes my mind gets lost in the depths of the </a:t>
            </a:r>
            <a:r>
              <a:rPr lang="en-US" sz="2000" dirty="0" err="1" smtClean="0">
                <a:solidFill>
                  <a:srgbClr val="FFFF00"/>
                </a:solidFill>
              </a:rPr>
              <a:t>viny</a:t>
            </a:r>
            <a:r>
              <a:rPr lang="en-US" sz="2000" dirty="0" smtClean="0">
                <a:solidFill>
                  <a:srgbClr val="FFFF00"/>
                </a:solidFill>
              </a:rPr>
              <a:t> deep.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We will see whether my theories are vine-</a:t>
            </a:r>
            <a:r>
              <a:rPr lang="en-US" sz="2000" dirty="0" err="1" smtClean="0">
                <a:solidFill>
                  <a:srgbClr val="FFFF00"/>
                </a:solidFill>
              </a:rPr>
              <a:t>dicated</a:t>
            </a:r>
            <a:r>
              <a:rPr lang="en-US" sz="2000" dirty="0" smtClean="0">
                <a:solidFill>
                  <a:srgbClr val="FFFF00"/>
                </a:solidFill>
              </a:rPr>
              <a:t>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Do you support green peas </a:t>
            </a:r>
            <a:r>
              <a:rPr lang="en-US" sz="2000" dirty="0" err="1" smtClean="0">
                <a:solidFill>
                  <a:srgbClr val="FFFF00"/>
                </a:solidFill>
              </a:rPr>
              <a:t>greenpeace</a:t>
            </a:r>
            <a:r>
              <a:rPr lang="en-US" sz="2000" dirty="0" smtClean="0">
                <a:solidFill>
                  <a:srgbClr val="FFFF00"/>
                </a:solidFill>
              </a:rPr>
              <a:t>. I work for green peas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I am kind of a member of the peas corp.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Show a figure of the acreage in peas with </a:t>
            </a:r>
            <a:r>
              <a:rPr lang="en-US" sz="2000" dirty="0" err="1" smtClean="0">
                <a:solidFill>
                  <a:srgbClr val="FFFF00"/>
                </a:solidFill>
              </a:rPr>
              <a:t>Jamin</a:t>
            </a:r>
            <a:r>
              <a:rPr lang="en-US" sz="2000" dirty="0" smtClean="0">
                <a:solidFill>
                  <a:srgbClr val="FFFF00"/>
                </a:solidFill>
              </a:rPr>
              <a:t> Present vs not present and norm present vs not present.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I am promoting peas on earth.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Ok so now I am going to show you some pictures of lodging. Show a picture of a cool hotel and a lodged field of peas. Need food and lodging, etc. 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rgbClr val="FFFF00"/>
                </a:solidFill>
              </a:rPr>
              <a:t>So many dreams, and so little time to achieve them.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>
                <a:solidFill>
                  <a:schemeClr val="bg2"/>
                </a:solidFill>
              </a:rPr>
              <a:t>Peas make the world a more </a:t>
            </a:r>
            <a:r>
              <a:rPr lang="en-US" sz="2000" dirty="0" err="1">
                <a:solidFill>
                  <a:schemeClr val="bg2"/>
                </a:solidFill>
              </a:rPr>
              <a:t>peasful</a:t>
            </a:r>
            <a:r>
              <a:rPr lang="en-US" sz="2000" dirty="0">
                <a:solidFill>
                  <a:schemeClr val="bg2"/>
                </a:solidFill>
              </a:rPr>
              <a:t> place, and who is against world peas</a:t>
            </a:r>
            <a:r>
              <a:rPr lang="en-US" sz="2000" dirty="0" smtClean="0">
                <a:solidFill>
                  <a:schemeClr val="bg2"/>
                </a:solidFill>
              </a:rPr>
              <a:t>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chemeClr val="bg2"/>
                </a:solidFill>
              </a:rPr>
              <a:t>You can generally find both food and lodging in a pea field.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chemeClr val="bg2"/>
                </a:solidFill>
              </a:rPr>
              <a:t>Don’t forget that we are all people.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chemeClr val="bg2"/>
                </a:solidFill>
              </a:rPr>
              <a:t>I just have a pea brain.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chemeClr val="bg2"/>
                </a:solidFill>
              </a:rPr>
              <a:t>I have been taught to mind my peas and q’s.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 smtClean="0">
                <a:solidFill>
                  <a:schemeClr val="bg2"/>
                </a:solidFill>
              </a:rPr>
              <a:t>Just call me Mendel the 2</a:t>
            </a:r>
            <a:r>
              <a:rPr lang="en-US" sz="2000" baseline="30000" dirty="0" smtClean="0">
                <a:solidFill>
                  <a:schemeClr val="bg2"/>
                </a:solidFill>
              </a:rPr>
              <a:t>nd</a:t>
            </a:r>
            <a:r>
              <a:rPr lang="en-US" sz="2000" dirty="0" smtClean="0">
                <a:solidFill>
                  <a:schemeClr val="bg2"/>
                </a:solidFill>
              </a:rPr>
              <a:t>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>
                <a:solidFill>
                  <a:srgbClr val="FFC000"/>
                </a:solidFill>
              </a:rPr>
              <a:t>An Ode to the Fallen (Over): The Story of Lodging Resistance in Field </a:t>
            </a:r>
            <a:r>
              <a:rPr lang="en-US" sz="2000" dirty="0" smtClean="0">
                <a:solidFill>
                  <a:srgbClr val="FFC000"/>
                </a:solidFill>
              </a:rPr>
              <a:t>Pea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dirty="0">
                <a:solidFill>
                  <a:srgbClr val="FFC000"/>
                </a:solidFill>
              </a:rPr>
              <a:t>Oh for the Love of Pod: Genetic Research to Improve </a:t>
            </a:r>
            <a:r>
              <a:rPr lang="en-US" sz="2000" i="1" dirty="0" err="1">
                <a:solidFill>
                  <a:srgbClr val="FFC000"/>
                </a:solidFill>
              </a:rPr>
              <a:t>Pisum</a:t>
            </a:r>
            <a:r>
              <a:rPr lang="en-US" sz="2000" i="1" dirty="0">
                <a:solidFill>
                  <a:srgbClr val="FFC000"/>
                </a:solidFill>
              </a:rPr>
              <a:t> </a:t>
            </a:r>
            <a:r>
              <a:rPr lang="en-US" sz="2000" i="1" dirty="0" err="1">
                <a:solidFill>
                  <a:srgbClr val="FFC000"/>
                </a:solidFill>
              </a:rPr>
              <a:t>sativum</a:t>
            </a:r>
            <a:r>
              <a:rPr lang="en-US" sz="2000" i="1" dirty="0">
                <a:solidFill>
                  <a:srgbClr val="FFC00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(Field Pea) in Montana</a:t>
            </a:r>
            <a:endParaRPr lang="en-US" sz="2000" dirty="0">
              <a:solidFill>
                <a:schemeClr val="bg2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 quickly decided that I needed some peas and quiet.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 decided to pursue a </a:t>
            </a:r>
            <a:r>
              <a:rPr lang="en-US" sz="20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Peah.D</a:t>
            </a: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Plant Genetics focusing on peas, my experience in plant genetics = 0</a:t>
            </a:r>
            <a:r>
              <a:rPr lang="en-US" sz="20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endParaRPr lang="en-US" sz="105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r>
              <a:rPr lang="en-US" sz="2000" i="1" dirty="0" err="1">
                <a:solidFill>
                  <a:srgbClr val="FFC000"/>
                </a:solidFill>
              </a:rPr>
              <a:t>Gregor</a:t>
            </a:r>
            <a:r>
              <a:rPr lang="en-US" sz="2000" i="1" dirty="0">
                <a:solidFill>
                  <a:srgbClr val="FFC000"/>
                </a:solidFill>
              </a:rPr>
              <a:t> Mendel (1822-1884). May he rest in peas.</a:t>
            </a: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2000" dirty="0" smtClean="0">
              <a:solidFill>
                <a:srgbClr val="FFFF00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2000" dirty="0" smtClean="0">
              <a:solidFill>
                <a:srgbClr val="FFFF00"/>
              </a:solidFill>
            </a:endParaRPr>
          </a:p>
          <a:p>
            <a:pPr marL="0" indent="0">
              <a:buClr>
                <a:schemeClr val="bg1"/>
              </a:buClr>
              <a:buSzPct val="100000"/>
              <a:buNone/>
            </a:pPr>
            <a:endParaRPr lang="en-US" sz="2000" dirty="0" smtClean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5991" y="6488668"/>
            <a:ext cx="4406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Has anyone heard about </a:t>
            </a: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Nobel Peas Prize</a:t>
            </a:r>
            <a:r>
              <a:rPr lang="en-US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4887" y="6180832"/>
            <a:ext cx="7252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BEBEB"/>
                </a:solidFill>
              </a:rPr>
              <a:t>P</a:t>
            </a:r>
            <a:r>
              <a:rPr lang="en-US" sz="1600" dirty="0" smtClean="0">
                <a:solidFill>
                  <a:srgbClr val="EBEBEB"/>
                </a:solidFill>
              </a:rPr>
              <a:t>eas make </a:t>
            </a:r>
            <a:r>
              <a:rPr lang="en-US" sz="1600" dirty="0">
                <a:solidFill>
                  <a:srgbClr val="EBEBEB"/>
                </a:solidFill>
              </a:rPr>
              <a:t>the world a more </a:t>
            </a:r>
            <a:r>
              <a:rPr lang="en-US" sz="1600" dirty="0" err="1">
                <a:solidFill>
                  <a:srgbClr val="EBEBEB"/>
                </a:solidFill>
              </a:rPr>
              <a:t>peasful</a:t>
            </a:r>
            <a:r>
              <a:rPr lang="en-US" sz="1600" dirty="0">
                <a:solidFill>
                  <a:srgbClr val="EBEBEB"/>
                </a:solidFill>
              </a:rPr>
              <a:t> place, and who is against world peas.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4499" y="111826"/>
            <a:ext cx="666750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Question: Why can’t everyone Live </a:t>
            </a:r>
            <a:r>
              <a:rPr lang="en-US" dirty="0">
                <a:solidFill>
                  <a:srgbClr val="0070C0"/>
                </a:solidFill>
              </a:rPr>
              <a:t>in Peas</a:t>
            </a:r>
            <a:r>
              <a:rPr lang="en-US" dirty="0" smtClean="0">
                <a:solidFill>
                  <a:srgbClr val="0070C0"/>
                </a:solidFill>
              </a:rPr>
              <a:t>. </a:t>
            </a:r>
            <a:r>
              <a:rPr lang="en-US" dirty="0" err="1" smtClean="0">
                <a:solidFill>
                  <a:srgbClr val="0070C0"/>
                </a:solidFill>
              </a:rPr>
              <a:t>Ans</a:t>
            </a:r>
            <a:r>
              <a:rPr lang="en-US" dirty="0" smtClean="0">
                <a:solidFill>
                  <a:srgbClr val="0070C0"/>
                </a:solidFill>
              </a:rPr>
              <a:t>: They are too small.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“Everything comes in time to him who knows how to wait.”</a:t>
            </a:r>
          </a:p>
          <a:p>
            <a:pPr algn="ctr"/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from </a:t>
            </a:r>
            <a:r>
              <a:rPr lang="en-US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War and Peas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by Leo 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Tolstoy</a:t>
            </a:r>
          </a:p>
          <a:p>
            <a:r>
              <a:rPr lang="en-US" i="1" dirty="0" smtClean="0">
                <a:solidFill>
                  <a:srgbClr val="FFC000"/>
                </a:solidFill>
              </a:rPr>
              <a:t>“</a:t>
            </a:r>
            <a:r>
              <a:rPr lang="en-US" i="1" dirty="0">
                <a:solidFill>
                  <a:srgbClr val="FFC000"/>
                </a:solidFill>
              </a:rPr>
              <a:t>Whenever people ask if I am environmentally conscious. I just tell them that I work for green peas</a:t>
            </a:r>
            <a:r>
              <a:rPr lang="en-US" i="1" dirty="0" smtClean="0">
                <a:solidFill>
                  <a:srgbClr val="FFC000"/>
                </a:solidFill>
              </a:rPr>
              <a:t>”</a:t>
            </a:r>
          </a:p>
          <a:p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“To pea or not to pea. That is the question. Whether tis nobler in the mind to suffer the slings and arrows of outrageous fortune, or to take arms against a sea of troubles and by opposing end them.” From </a:t>
            </a:r>
            <a:r>
              <a:rPr lang="en-US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Hamlet</a:t>
            </a: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by William </a:t>
            </a:r>
            <a:r>
              <a:rPr lang="en-US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Shakespeare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“You have to admit that there is a lot at stake here. Like whether peas rise or fall”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Nathaniel Ellis</a:t>
            </a:r>
          </a:p>
          <a:p>
            <a:pPr algn="ctr"/>
            <a:endParaRPr lang="en-US" i="1" dirty="0">
              <a:solidFill>
                <a:schemeClr val="bg1"/>
              </a:solidFill>
            </a:endParaRP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“You can often find both food and lodging in a field of peas.”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Jamin </a:t>
            </a:r>
            <a:r>
              <a:rPr lang="en-US" i="1" dirty="0" err="1">
                <a:solidFill>
                  <a:schemeClr val="bg1"/>
                </a:solidFill>
              </a:rPr>
              <a:t>Smitchger</a:t>
            </a:r>
            <a:endParaRPr lang="en-US" i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1400" dirty="0" smtClean="0">
                <a:solidFill>
                  <a:srgbClr val="54A021">
                    <a:lumMod val="20000"/>
                    <a:lumOff val="80000"/>
                  </a:srgbClr>
                </a:solidFill>
              </a:rPr>
              <a:t>.</a:t>
            </a:r>
            <a:endParaRPr lang="en-US" sz="1400" dirty="0">
              <a:solidFill>
                <a:srgbClr val="54A021">
                  <a:lumMod val="20000"/>
                  <a:lumOff val="80000"/>
                </a:srgbClr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297" y="4055913"/>
            <a:ext cx="2193702" cy="280208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296" y="4737420"/>
            <a:ext cx="2193703" cy="21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6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192"/>
            <a:ext cx="12285268" cy="71466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126" y="737022"/>
            <a:ext cx="79000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Pea production has increased by a factor of 25 since the year 2000.</a:t>
            </a:r>
          </a:p>
          <a:p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 smtClean="0">
                <a:solidFill>
                  <a:srgbClr val="FFC000"/>
                </a:solidFill>
              </a:rPr>
              <a:t>Montana </a:t>
            </a:r>
            <a:r>
              <a:rPr lang="en-US" sz="2400" dirty="0">
                <a:solidFill>
                  <a:srgbClr val="FFC000"/>
                </a:solidFill>
              </a:rPr>
              <a:t>is #1 in dry pea </a:t>
            </a:r>
            <a:r>
              <a:rPr lang="en-US" sz="2400" dirty="0" smtClean="0">
                <a:solidFill>
                  <a:srgbClr val="FFC000"/>
                </a:solidFill>
              </a:rPr>
              <a:t>production.</a:t>
            </a:r>
          </a:p>
          <a:p>
            <a:endParaRPr lang="en-US" sz="2400" dirty="0">
              <a:solidFill>
                <a:srgbClr val="FFC000"/>
              </a:solidFill>
            </a:endParaRPr>
          </a:p>
          <a:p>
            <a:pPr algn="ctr"/>
            <a:r>
              <a:rPr lang="en-US" sz="2400" dirty="0" smtClean="0">
                <a:solidFill>
                  <a:srgbClr val="FFC000"/>
                </a:solidFill>
              </a:rPr>
              <a:t>Approximately, 580,000 acres of peas were grown in Montana in 2016.</a:t>
            </a:r>
          </a:p>
          <a:p>
            <a:pPr algn="ctr"/>
            <a:endParaRPr lang="en-US" sz="2400" dirty="0">
              <a:solidFill>
                <a:srgbClr val="FFC000"/>
              </a:solidFill>
            </a:endParaRPr>
          </a:p>
          <a:p>
            <a:pPr algn="ctr"/>
            <a:r>
              <a:rPr lang="en-US" sz="2400" dirty="0" err="1" smtClean="0">
                <a:solidFill>
                  <a:srgbClr val="FFC000"/>
                </a:solidFill>
              </a:rPr>
              <a:t>Farmgate</a:t>
            </a:r>
            <a:r>
              <a:rPr lang="en-US" sz="2400" dirty="0" smtClean="0">
                <a:solidFill>
                  <a:srgbClr val="FFC000"/>
                </a:solidFill>
              </a:rPr>
              <a:t> value 100 million dollars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" y="6519446"/>
            <a:ext cx="7670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This data was shamelessly stolen from the National Agricultural Statistics Service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8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34461"/>
            <a:ext cx="8596668" cy="90805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Let’s All Start Off with the </a:t>
            </a:r>
            <a:r>
              <a:rPr lang="en-US" dirty="0">
                <a:solidFill>
                  <a:srgbClr val="FFC000"/>
                </a:solidFill>
              </a:rPr>
              <a:t>B</a:t>
            </a:r>
            <a:r>
              <a:rPr lang="en-US" dirty="0" smtClean="0">
                <a:solidFill>
                  <a:srgbClr val="FFC000"/>
                </a:solidFill>
              </a:rPr>
              <a:t>asics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555261"/>
            <a:ext cx="5737137" cy="562060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Th</a:t>
            </a:r>
            <a:r>
              <a:rPr lang="en-US" sz="2400" dirty="0" smtClean="0">
                <a:solidFill>
                  <a:schemeClr val="bg1"/>
                </a:solidFill>
              </a:rPr>
              <a:t>e DNA sequence determines characteristics.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A </a:t>
            </a:r>
            <a:r>
              <a:rPr lang="en-US" sz="2400" dirty="0" smtClean="0">
                <a:solidFill>
                  <a:schemeClr val="bg1"/>
                </a:solidFill>
              </a:rPr>
              <a:t>gene is the blueprint for a protein which gives an organism a specific </a:t>
            </a:r>
            <a:r>
              <a:rPr lang="en-US" sz="2400" dirty="0" smtClean="0">
                <a:solidFill>
                  <a:schemeClr val="bg1"/>
                </a:solidFill>
              </a:rPr>
              <a:t>trait.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Genes are located on Chromosomes, which are huge blocks of genetic material, often containing thousands of genes.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62" y="1142511"/>
            <a:ext cx="6254838" cy="453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0525"/>
            <a:ext cx="12192000" cy="828676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Meiosis</a:t>
            </a:r>
            <a:endParaRPr lang="en-US" sz="5400" dirty="0"/>
          </a:p>
        </p:txBody>
      </p:sp>
      <p:pic>
        <p:nvPicPr>
          <p:cNvPr id="1028" name="Picture 4" descr="Image result for meio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313"/>
            <a:ext cx="12192000" cy="537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71" y="303214"/>
            <a:ext cx="3237442" cy="6397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>
              <a:solidFill>
                <a:srgbClr val="FFC000"/>
              </a:solidFill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-853544"/>
            <a:ext cx="10439401" cy="771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58" y="152400"/>
            <a:ext cx="9219141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The Inheritance Pattern of Genes Tells Us Where Genes are Located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1473200"/>
            <a:ext cx="9467850" cy="388077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Genes located close together on the same chromosome are more likely to be inherited together. This is called linkage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 we analyze the inheritance pattern of genes in hundreds of progeny of a hybridization.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Each parent likely contributes a different DNA sequence to its progeny.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We map the location of genes based on other genes in order to create a map of genes in relation to each other.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9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59" y="114300"/>
            <a:ext cx="8596668" cy="132080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Finding the Proverbial Needle (gene) in the Haystack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72" y="1282700"/>
            <a:ext cx="7117780" cy="480377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 Genetic marker is a difference in DNA Sequence.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Genetic </a:t>
            </a:r>
            <a:r>
              <a:rPr lang="en-US" sz="2400" dirty="0" smtClean="0">
                <a:solidFill>
                  <a:schemeClr val="bg1"/>
                </a:solidFill>
              </a:rPr>
              <a:t>markers tell you whether you are close to a gene causing a trait because they have the same inheritance pattern as the trait.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We often need more than a hundred markers scattered across the genome in order to find a gene.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652" y="1035171"/>
            <a:ext cx="5019348" cy="52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C000"/>
                </a:solidFill>
              </a:rPr>
              <a:t>The Linkage Groups: Lodging QTL’s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8620"/>
            <a:ext cx="8596668" cy="38807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085" r="1774" b="10961"/>
          <a:stretch/>
        </p:blipFill>
        <p:spPr>
          <a:xfrm>
            <a:off x="0" y="732971"/>
            <a:ext cx="12192000" cy="612502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733925" y="5067300"/>
            <a:ext cx="1562100" cy="7429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33925" y="2844346"/>
            <a:ext cx="1562100" cy="2857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33925" y="6571796"/>
            <a:ext cx="1562100" cy="2857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47749" y="4129541"/>
            <a:ext cx="1266825" cy="8098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50646" y="2687864"/>
            <a:ext cx="1095375" cy="2857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99223" y="2830739"/>
            <a:ext cx="1095375" cy="2172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10425" y="1575707"/>
            <a:ext cx="1095375" cy="2857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6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5325"/>
          </a:xfrm>
        </p:spPr>
        <p:txBody>
          <a:bodyPr/>
          <a:lstStyle/>
          <a:p>
            <a:r>
              <a:rPr lang="en-US" dirty="0" smtClean="0"/>
              <a:t>My Project has two parts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04925"/>
            <a:ext cx="8596668" cy="38290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1.2 million data points of genotypic data, most of which is Junk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Genotypic data indicates what allele of a gene has been inherited from which parent.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50,000 data points of phenotypic data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Phenotypic data is generally quantitative data in regards to height, stem width, maturity time, etc. </a:t>
            </a:r>
          </a:p>
        </p:txBody>
      </p:sp>
    </p:spTree>
    <p:extLst>
      <p:ext uri="{BB962C8B-B14F-4D97-AF65-F5344CB8AC3E}">
        <p14:creationId xmlns:p14="http://schemas.microsoft.com/office/powerpoint/2010/main" val="18993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176315</TotalTime>
  <Words>975</Words>
  <Application>Microsoft Office PowerPoint</Application>
  <PresentationFormat>Widescreen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Trebuchet MS</vt:lpstr>
      <vt:lpstr>Wingdings</vt:lpstr>
      <vt:lpstr>Wingdings 3</vt:lpstr>
      <vt:lpstr>Facet</vt:lpstr>
      <vt:lpstr>QTL Mapping by  Jamin Smitchger (Mendel the 3rd)</vt:lpstr>
      <vt:lpstr>PowerPoint Presentation</vt:lpstr>
      <vt:lpstr>Let’s All Start Off with the Basics</vt:lpstr>
      <vt:lpstr>Meiosis</vt:lpstr>
      <vt:lpstr>PowerPoint Presentation</vt:lpstr>
      <vt:lpstr>The Inheritance Pattern of Genes Tells Us Where Genes are Located</vt:lpstr>
      <vt:lpstr>Finding the Proverbial Needle (gene) in the Haystack </vt:lpstr>
      <vt:lpstr> The Linkage Groups: Lodging QTL’s</vt:lpstr>
      <vt:lpstr>My Project has two parts </vt:lpstr>
      <vt:lpstr>Part 1: The phenotypic data needs to be analyzed to see whether there is a correlation between different traits.</vt:lpstr>
      <vt:lpstr>The phenotypic data needs to be paired to the genotypic data in order to discover genes </vt:lpstr>
      <vt:lpstr>PowerPoint Presentation</vt:lpstr>
      <vt:lpstr>What I need help with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Research to Improve Pisum Sativum (Field Pea) in Montana</dc:title>
  <dc:creator>Smitchger, Jamin</dc:creator>
  <cp:lastModifiedBy>jsmitchger</cp:lastModifiedBy>
  <cp:revision>737</cp:revision>
  <cp:lastPrinted>2016-03-28T20:23:42Z</cp:lastPrinted>
  <dcterms:created xsi:type="dcterms:W3CDTF">2014-01-17T16:20:44Z</dcterms:created>
  <dcterms:modified xsi:type="dcterms:W3CDTF">2016-10-12T19:08:01Z</dcterms:modified>
</cp:coreProperties>
</file>